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0.svg" ContentType="image/svg+xml"/>
  <Override PartName="/ppt/media/image11.svg" ContentType="image/svg+xml"/>
  <Override PartName="/ppt/media/image12.svg" ContentType="image/svg+xml"/>
  <Override PartName="/ppt/media/image16.svg" ContentType="image/svg+xml"/>
  <Override PartName="/ppt/media/image17.svg" ContentType="image/svg+xml"/>
  <Override PartName="/ppt/media/image18.svg" ContentType="image/svg+xml"/>
  <Override PartName="/ppt/media/image19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67" r:id="rId3"/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Source Sans 3" panose="020B0303030403020204" pitchFamily="34" charset="-122"/>
      <p:regular r:id="rId17"/>
    </p:embeddedFont>
    <p:embeddedFont>
      <p:font typeface="Consolas" panose="020B0609020204030204" pitchFamily="34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svg>
</file>

<file path=ppt/media/image17.svg>
</file>

<file path=ppt/media/image18.svg>
</file>

<file path=ppt/media/image19.sv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image" Target="../media/image16.svg"/><Relationship Id="rId4" Type="http://schemas.openxmlformats.org/officeDocument/2006/relationships/image" Target="../media/image7.png"/><Relationship Id="rId3" Type="http://schemas.openxmlformats.org/officeDocument/2006/relationships/tags" Target="../tags/tag45.xml"/><Relationship Id="rId28" Type="http://schemas.openxmlformats.org/officeDocument/2006/relationships/notesSlide" Target="../notesSlides/notesSlide9.xml"/><Relationship Id="rId27" Type="http://schemas.openxmlformats.org/officeDocument/2006/relationships/slideLayout" Target="../slideLayouts/slideLayout11.xml"/><Relationship Id="rId26" Type="http://schemas.openxmlformats.org/officeDocument/2006/relationships/image" Target="../media/image20.png"/><Relationship Id="rId25" Type="http://schemas.openxmlformats.org/officeDocument/2006/relationships/tags" Target="../tags/tag62.xml"/><Relationship Id="rId24" Type="http://schemas.openxmlformats.org/officeDocument/2006/relationships/tags" Target="../tags/tag61.xml"/><Relationship Id="rId23" Type="http://schemas.openxmlformats.org/officeDocument/2006/relationships/image" Target="../media/image19.svg"/><Relationship Id="rId22" Type="http://schemas.openxmlformats.org/officeDocument/2006/relationships/tags" Target="../tags/tag60.xml"/><Relationship Id="rId21" Type="http://schemas.openxmlformats.org/officeDocument/2006/relationships/tags" Target="../tags/tag59.xml"/><Relationship Id="rId20" Type="http://schemas.openxmlformats.org/officeDocument/2006/relationships/tags" Target="../tags/tag58.xml"/><Relationship Id="rId2" Type="http://schemas.openxmlformats.org/officeDocument/2006/relationships/tags" Target="../tags/tag44.xml"/><Relationship Id="rId19" Type="http://schemas.openxmlformats.org/officeDocument/2006/relationships/tags" Target="../tags/tag57.xml"/><Relationship Id="rId18" Type="http://schemas.openxmlformats.org/officeDocument/2006/relationships/tags" Target="../tags/tag56.xml"/><Relationship Id="rId17" Type="http://schemas.openxmlformats.org/officeDocument/2006/relationships/image" Target="../media/image18.svg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image" Target="../media/image17.svg"/><Relationship Id="rId10" Type="http://schemas.openxmlformats.org/officeDocument/2006/relationships/tags" Target="../tags/tag50.xml"/><Relationship Id="rId1" Type="http://schemas.openxmlformats.org/officeDocument/2006/relationships/tags" Target="../tags/tag4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5" Type="http://schemas.openxmlformats.org/officeDocument/2006/relationships/notesSlide" Target="../notesSlides/notesSlide1.xml"/><Relationship Id="rId14" Type="http://schemas.openxmlformats.org/officeDocument/2006/relationships/slideLayout" Target="../slideLayouts/slideLayout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7" Type="http://schemas.openxmlformats.org/officeDocument/2006/relationships/notesSlide" Target="../notesSlides/notesSlide3.xml"/><Relationship Id="rId26" Type="http://schemas.openxmlformats.org/officeDocument/2006/relationships/slideLayout" Target="../slideLayouts/slideLayout5.xml"/><Relationship Id="rId25" Type="http://schemas.openxmlformats.org/officeDocument/2006/relationships/tags" Target="../tags/tag36.xml"/><Relationship Id="rId24" Type="http://schemas.openxmlformats.org/officeDocument/2006/relationships/tags" Target="../tags/tag35.xml"/><Relationship Id="rId23" Type="http://schemas.openxmlformats.org/officeDocument/2006/relationships/tags" Target="../tags/tag34.xml"/><Relationship Id="rId22" Type="http://schemas.openxmlformats.org/officeDocument/2006/relationships/tags" Target="../tags/tag33.xml"/><Relationship Id="rId21" Type="http://schemas.openxmlformats.org/officeDocument/2006/relationships/tags" Target="../tags/tag32.xml"/><Relationship Id="rId20" Type="http://schemas.openxmlformats.org/officeDocument/2006/relationships/tags" Target="../tags/tag31.xml"/><Relationship Id="rId2" Type="http://schemas.openxmlformats.org/officeDocument/2006/relationships/tags" Target="../tags/tag13.xml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image" Target="../media/image13.png"/><Relationship Id="rId7" Type="http://schemas.openxmlformats.org/officeDocument/2006/relationships/image" Target="../media/image12.svg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svg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0" Type="http://schemas.openxmlformats.org/officeDocument/2006/relationships/notesSlide" Target="../notesSlides/notesSlide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Slide Number Placeholder 2"/>
          <p:cNvSpPr txBox="1"/>
          <p:nvPr/>
        </p:nvSpPr>
        <p:spPr bwMode="auto">
          <a:xfrm>
            <a:off x="10515600" y="7810501"/>
            <a:ext cx="329184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endParaRPr lang="en-US" altLang="en-US" sz="1440">
              <a:solidFill>
                <a:srgbClr val="898989"/>
              </a:solidFill>
            </a:endParaRPr>
          </a:p>
        </p:txBody>
      </p:sp>
      <p:sp>
        <p:nvSpPr>
          <p:cNvPr id="46" name="Right Triangle 45"/>
          <p:cNvSpPr/>
          <p:nvPr/>
        </p:nvSpPr>
        <p:spPr>
          <a:xfrm flipV="1">
            <a:off x="11409046" y="7128510"/>
            <a:ext cx="1548765" cy="138874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en-ID" sz="216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Parallelogram 46"/>
          <p:cNvSpPr/>
          <p:nvPr/>
        </p:nvSpPr>
        <p:spPr>
          <a:xfrm flipH="1" flipV="1">
            <a:off x="226136" y="1"/>
            <a:ext cx="4051936" cy="5078730"/>
          </a:xfrm>
          <a:custGeom>
            <a:avLst/>
            <a:gdLst>
              <a:gd name="connsiteX0" fmla="*/ 0 w 3233057"/>
              <a:gd name="connsiteY0" fmla="*/ 1769485 h 1769485"/>
              <a:gd name="connsiteX1" fmla="*/ 1332599 w 3233057"/>
              <a:gd name="connsiteY1" fmla="*/ 0 h 1769485"/>
              <a:gd name="connsiteX2" fmla="*/ 3233057 w 3233057"/>
              <a:gd name="connsiteY2" fmla="*/ 0 h 1769485"/>
              <a:gd name="connsiteX3" fmla="*/ 1900458 w 3233057"/>
              <a:gd name="connsiteY3" fmla="*/ 1769485 h 1769485"/>
              <a:gd name="connsiteX4" fmla="*/ 0 w 3233057"/>
              <a:gd name="connsiteY4" fmla="*/ 1769485 h 1769485"/>
              <a:gd name="connsiteX0-1" fmla="*/ 0 w 3233057"/>
              <a:gd name="connsiteY0-2" fmla="*/ 3426835 h 3426835"/>
              <a:gd name="connsiteX1-3" fmla="*/ 3066149 w 3233057"/>
              <a:gd name="connsiteY1-4" fmla="*/ 0 h 3426835"/>
              <a:gd name="connsiteX2-5" fmla="*/ 3233057 w 3233057"/>
              <a:gd name="connsiteY2-6" fmla="*/ 1657350 h 3426835"/>
              <a:gd name="connsiteX3-7" fmla="*/ 1900458 w 3233057"/>
              <a:gd name="connsiteY3-8" fmla="*/ 3426835 h 3426835"/>
              <a:gd name="connsiteX4-9" fmla="*/ 0 w 3233057"/>
              <a:gd name="connsiteY4-10" fmla="*/ 3426835 h 3426835"/>
              <a:gd name="connsiteX0-11" fmla="*/ 0 w 3080657"/>
              <a:gd name="connsiteY0-12" fmla="*/ 3426835 h 3426835"/>
              <a:gd name="connsiteX1-13" fmla="*/ 3066149 w 3080657"/>
              <a:gd name="connsiteY1-14" fmla="*/ 0 h 3426835"/>
              <a:gd name="connsiteX2-15" fmla="*/ 3080657 w 3080657"/>
              <a:gd name="connsiteY2-16" fmla="*/ 1879600 h 3426835"/>
              <a:gd name="connsiteX3-17" fmla="*/ 1900458 w 3080657"/>
              <a:gd name="connsiteY3-18" fmla="*/ 3426835 h 3426835"/>
              <a:gd name="connsiteX4-19" fmla="*/ 0 w 3080657"/>
              <a:gd name="connsiteY4-20" fmla="*/ 3426835 h 3426835"/>
              <a:gd name="connsiteX0-21" fmla="*/ 0 w 3080657"/>
              <a:gd name="connsiteY0-22" fmla="*/ 3718935 h 3718935"/>
              <a:gd name="connsiteX1-23" fmla="*/ 3066149 w 3080657"/>
              <a:gd name="connsiteY1-24" fmla="*/ 0 h 3718935"/>
              <a:gd name="connsiteX2-25" fmla="*/ 3080657 w 3080657"/>
              <a:gd name="connsiteY2-26" fmla="*/ 2171700 h 3718935"/>
              <a:gd name="connsiteX3-27" fmla="*/ 1900458 w 3080657"/>
              <a:gd name="connsiteY3-28" fmla="*/ 3718935 h 3718935"/>
              <a:gd name="connsiteX4-29" fmla="*/ 0 w 3080657"/>
              <a:gd name="connsiteY4-30" fmla="*/ 3718935 h 37189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080657" h="3718935">
                <a:moveTo>
                  <a:pt x="0" y="3718935"/>
                </a:moveTo>
                <a:lnTo>
                  <a:pt x="3066149" y="0"/>
                </a:lnTo>
                <a:lnTo>
                  <a:pt x="3080657" y="2171700"/>
                </a:lnTo>
                <a:lnTo>
                  <a:pt x="1900458" y="3718935"/>
                </a:lnTo>
                <a:lnTo>
                  <a:pt x="0" y="3718935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16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96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338560" y="7627620"/>
            <a:ext cx="3291840" cy="4381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336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89154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88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371600" indent="-2743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920240" indent="-2743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468880" indent="-2743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3017520" indent="-274320" eaLnBrk="0" fontAlgn="base" hangingPunct="0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3566160" indent="-274320" eaLnBrk="0" fontAlgn="base" hangingPunct="0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4114800" indent="-274320" eaLnBrk="0" fontAlgn="base" hangingPunct="0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4663440" indent="-274320" eaLnBrk="0" fontAlgn="base" hangingPunct="0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A08A369-7120-4914-9A82-0F5254793A04}" type="slidenum">
              <a:rPr lang="en-US" altLang="en-US" sz="1440">
                <a:solidFill>
                  <a:srgbClr val="002060"/>
                </a:solidFill>
              </a:rPr>
            </a:fld>
            <a:endParaRPr lang="en-US" altLang="en-US" sz="1440">
              <a:solidFill>
                <a:srgbClr val="00206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82315" y="1489877"/>
            <a:ext cx="7500810" cy="6737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40" b="1" dirty="0">
                <a:solidFill>
                  <a:prstClr val="white">
                    <a:lumMod val="9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Overview </a:t>
            </a:r>
            <a:endParaRPr lang="en-US" sz="8640" b="1" dirty="0">
              <a:solidFill>
                <a:prstClr val="white">
                  <a:lumMod val="9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8640" b="1" dirty="0">
                <a:solidFill>
                  <a:prstClr val="white">
                    <a:lumMod val="9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Computing </a:t>
            </a:r>
            <a:endParaRPr lang="en-US" sz="8640" b="1" dirty="0">
              <a:solidFill>
                <a:prstClr val="white">
                  <a:lumMod val="9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8640" b="1" dirty="0">
                <a:solidFill>
                  <a:prstClr val="white">
                    <a:lumMod val="9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endParaRPr lang="en-US" sz="8640" b="1" dirty="0">
              <a:solidFill>
                <a:prstClr val="white">
                  <a:lumMod val="9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8640" b="1" dirty="0">
                <a:solidFill>
                  <a:prstClr val="white">
                    <a:lumMod val="9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Career Planning</a:t>
            </a:r>
            <a:endParaRPr lang="en-US" sz="8640" b="1" dirty="0">
              <a:solidFill>
                <a:prstClr val="white">
                  <a:lumMod val="9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26137" y="1248614"/>
            <a:ext cx="14083291" cy="5881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360" b="1" dirty="0">
                <a:solidFill>
                  <a:prstClr val="black"/>
                </a:solidFill>
                <a:latin typeface="Times New Roman" panose="02020603050405020304" pitchFamily="18" charset="0"/>
                <a:ea typeface="Karla" pitchFamily="2" charset="0"/>
                <a:cs typeface="Times New Roman" panose="02020603050405020304" pitchFamily="18" charset="0"/>
              </a:rPr>
              <a:t>UNIVERSITY INSTITUTE OF COMPUTING</a:t>
            </a:r>
            <a:endParaRPr lang="en-US" sz="3360" b="1" dirty="0">
              <a:solidFill>
                <a:prstClr val="black"/>
              </a:solidFill>
              <a:latin typeface="Times New Roman" panose="02020603050405020304" pitchFamily="18" charset="0"/>
              <a:ea typeface="Karla" pitchFamily="2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36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charset="0"/>
                <a:cs typeface="Times New Roman" panose="02020603050405020304" pitchFamily="18" charset="0"/>
              </a:rPr>
              <a:t>Bachelors of Computer Science</a:t>
            </a:r>
            <a:endParaRPr lang="en-US" sz="3360" dirty="0">
              <a:solidFill>
                <a:prstClr val="black"/>
              </a:solidFill>
              <a:latin typeface="Times New Roman" panose="02020603050405020304" pitchFamily="18" charset="0"/>
              <a:ea typeface="Calibri" panose="020F0502020204030204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36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charset="0"/>
                <a:cs typeface="Times New Roman" panose="02020603050405020304" pitchFamily="18" charset="0"/>
              </a:rPr>
              <a:t> Project</a:t>
            </a:r>
            <a:r>
              <a:rPr lang="en-IN" altLang="en-US" sz="336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charset="0"/>
                <a:cs typeface="Times New Roman" panose="02020603050405020304" pitchFamily="18" charset="0"/>
              </a:rPr>
              <a:t> PPT</a:t>
            </a:r>
            <a:endParaRPr lang="en-US" sz="3360" dirty="0">
              <a:solidFill>
                <a:prstClr val="black"/>
              </a:solidFill>
              <a:latin typeface="Times New Roman" panose="02020603050405020304" pitchFamily="18" charset="0"/>
              <a:ea typeface="Calibri" panose="020F0502020204030204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36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charset="0"/>
                <a:cs typeface="Times New Roman" panose="02020603050405020304" pitchFamily="18" charset="0"/>
              </a:rPr>
              <a:t> 23SCR-304</a:t>
            </a:r>
            <a:endParaRPr lang="en-US" sz="2880" dirty="0">
              <a:solidFill>
                <a:prstClr val="black"/>
              </a:solidFill>
              <a:latin typeface="Times New Roman" panose="02020603050405020304" pitchFamily="18" charset="0"/>
              <a:ea typeface="Calibri" panose="020F0502020204030204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BANKING MANAGMENT SYSTEM</a:t>
            </a:r>
            <a:endParaRPr lang="en-US" sz="28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84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84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84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84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92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17502" y="7125478"/>
            <a:ext cx="6193960" cy="49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8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Presentation</a:t>
            </a:r>
            <a:endParaRPr lang="en-US" sz="192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8199025" y="7072267"/>
            <a:ext cx="591433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r>
              <a:rPr 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anose="02020603050405020304" pitchFamily="18" charset="0"/>
                <a:ea typeface="Karla" pitchFamily="2" charset="0"/>
                <a:cs typeface="Times New Roman" panose="02020603050405020304" pitchFamily="18" charset="0"/>
              </a:rPr>
              <a:t>DISCOVER . 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Karla" pitchFamily="2" charset="0"/>
                <a:cs typeface="Times New Roman" panose="02020603050405020304" pitchFamily="18" charset="0"/>
              </a:rPr>
              <a:t>LEARN</a:t>
            </a:r>
            <a:r>
              <a:rPr 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anose="02020603050405020304" pitchFamily="18" charset="0"/>
                <a:ea typeface="Karla" pitchFamily="2" charset="0"/>
                <a:cs typeface="Times New Roman" panose="02020603050405020304" pitchFamily="18" charset="0"/>
              </a:rPr>
              <a:t> . EMPOWER</a:t>
            </a:r>
            <a:endParaRPr lang="en-US" sz="144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92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17406" y="4986155"/>
            <a:ext cx="7036702" cy="225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Names: Franklin Francis  </a:t>
            </a: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UIDs: 23BSC10079                          </a:t>
            </a: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Section/Group: 1/A</a:t>
            </a:r>
            <a:endParaRPr lang="en-IN" sz="2160" dirty="0">
              <a:solidFill>
                <a:prstClr val="black"/>
              </a:solidFill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8199026" y="5707246"/>
            <a:ext cx="6193960" cy="111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 Name: </a:t>
            </a:r>
            <a:r>
              <a:rPr lang="en-IN" alt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Parwan Signh</a:t>
            </a: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467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2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Designation: Professor</a:t>
            </a:r>
            <a:endParaRPr lang="en-US" sz="192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994785" y="384453"/>
            <a:ext cx="4443889" cy="4050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Conclusion &amp; Future Work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>
            <p:custDataLst>
              <p:tags r:id="rId1"/>
            </p:custDataLst>
          </p:nvPr>
        </p:nvSpPr>
        <p:spPr>
          <a:xfrm>
            <a:off x="2723515" y="1144945"/>
            <a:ext cx="8145780" cy="1357313"/>
          </a:xfrm>
          <a:prstGeom prst="roundRect">
            <a:avLst>
              <a:gd name="adj" fmla="val 1576"/>
            </a:avLst>
          </a:prstGeom>
          <a:solidFill>
            <a:srgbClr val="F2EEEE"/>
          </a:solidFill>
        </p:spPr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2866033" y="1240472"/>
            <a:ext cx="427792" cy="427792"/>
          </a:xfrm>
          <a:prstGeom prst="roundRect">
            <a:avLst>
              <a:gd name="adj" fmla="val 21372736"/>
            </a:avLst>
          </a:prstGeom>
          <a:solidFill>
            <a:srgbClr val="2D2E34"/>
          </a:solidFill>
        </p:spPr>
      </p:sp>
      <p:pic>
        <p:nvPicPr>
          <p:cNvPr id="6" name="Image 1" descr="preencoded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83667" y="1358106"/>
            <a:ext cx="192524" cy="192524"/>
          </a:xfrm>
          <a:prstGeom prst="rect">
            <a:avLst/>
          </a:prstGeom>
        </p:spPr>
      </p:pic>
      <p:sp>
        <p:nvSpPr>
          <p:cNvPr id="7" name="Text 3"/>
          <p:cNvSpPr/>
          <p:nvPr>
            <p:custDataLst>
              <p:tags r:id="rId6"/>
            </p:custDataLst>
          </p:nvPr>
        </p:nvSpPr>
        <p:spPr>
          <a:xfrm>
            <a:off x="2866033" y="1810782"/>
            <a:ext cx="1620560" cy="202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File Handling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>
            <p:custDataLst>
              <p:tags r:id="rId7"/>
            </p:custDataLst>
          </p:nvPr>
        </p:nvSpPr>
        <p:spPr>
          <a:xfrm>
            <a:off x="2866033" y="2098794"/>
            <a:ext cx="7860744" cy="2139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Add data persistence via file I/O.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>
            <p:custDataLst>
              <p:tags r:id="rId8"/>
            </p:custDataLst>
          </p:nvPr>
        </p:nvSpPr>
        <p:spPr>
          <a:xfrm>
            <a:off x="2723515" y="2597785"/>
            <a:ext cx="8145780" cy="1357313"/>
          </a:xfrm>
          <a:prstGeom prst="roundRect">
            <a:avLst>
              <a:gd name="adj" fmla="val 1576"/>
            </a:avLst>
          </a:prstGeom>
          <a:solidFill>
            <a:srgbClr val="F2EEEE"/>
          </a:solidFill>
        </p:spPr>
      </p:sp>
      <p:sp>
        <p:nvSpPr>
          <p:cNvPr id="10" name="Shape 6"/>
          <p:cNvSpPr/>
          <p:nvPr>
            <p:custDataLst>
              <p:tags r:id="rId9"/>
            </p:custDataLst>
          </p:nvPr>
        </p:nvSpPr>
        <p:spPr>
          <a:xfrm>
            <a:off x="2866033" y="2740303"/>
            <a:ext cx="427792" cy="427792"/>
          </a:xfrm>
          <a:prstGeom prst="roundRect">
            <a:avLst>
              <a:gd name="adj" fmla="val 21372736"/>
            </a:avLst>
          </a:prstGeom>
          <a:solidFill>
            <a:srgbClr val="2D2E34"/>
          </a:solidFill>
        </p:spPr>
      </p:sp>
      <p:pic>
        <p:nvPicPr>
          <p:cNvPr id="11" name="Image 2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83667" y="2857937"/>
            <a:ext cx="192524" cy="192524"/>
          </a:xfrm>
          <a:prstGeom prst="rect">
            <a:avLst/>
          </a:prstGeom>
        </p:spPr>
      </p:pic>
      <p:sp>
        <p:nvSpPr>
          <p:cNvPr id="12" name="Text 7"/>
          <p:cNvSpPr/>
          <p:nvPr>
            <p:custDataLst>
              <p:tags r:id="rId12"/>
            </p:custDataLst>
          </p:nvPr>
        </p:nvSpPr>
        <p:spPr>
          <a:xfrm>
            <a:off x="2866033" y="3310612"/>
            <a:ext cx="1714024" cy="202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User Authentication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>
            <p:custDataLst>
              <p:tags r:id="rId13"/>
            </p:custDataLst>
          </p:nvPr>
        </p:nvSpPr>
        <p:spPr>
          <a:xfrm>
            <a:off x="2866033" y="3598624"/>
            <a:ext cx="7860744" cy="2139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Implement secure login and access control.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Shape 9"/>
          <p:cNvSpPr/>
          <p:nvPr>
            <p:custDataLst>
              <p:tags r:id="rId14"/>
            </p:custDataLst>
          </p:nvPr>
        </p:nvSpPr>
        <p:spPr>
          <a:xfrm>
            <a:off x="2723515" y="4097615"/>
            <a:ext cx="8145780" cy="1357313"/>
          </a:xfrm>
          <a:prstGeom prst="roundRect">
            <a:avLst>
              <a:gd name="adj" fmla="val 1576"/>
            </a:avLst>
          </a:prstGeom>
          <a:solidFill>
            <a:srgbClr val="F2EEEE"/>
          </a:solidFill>
        </p:spPr>
      </p:sp>
      <p:sp>
        <p:nvSpPr>
          <p:cNvPr id="15" name="Shape 10"/>
          <p:cNvSpPr/>
          <p:nvPr>
            <p:custDataLst>
              <p:tags r:id="rId15"/>
            </p:custDataLst>
          </p:nvPr>
        </p:nvSpPr>
        <p:spPr>
          <a:xfrm>
            <a:off x="2866033" y="4240133"/>
            <a:ext cx="427792" cy="427792"/>
          </a:xfrm>
          <a:prstGeom prst="roundRect">
            <a:avLst>
              <a:gd name="adj" fmla="val 21372736"/>
            </a:avLst>
          </a:prstGeom>
          <a:solidFill>
            <a:srgbClr val="2D2E34"/>
          </a:solidFill>
        </p:spPr>
      </p:sp>
      <p:pic>
        <p:nvPicPr>
          <p:cNvPr id="16" name="Image 3" descr="preencoded.png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983667" y="4357767"/>
            <a:ext cx="192524" cy="192524"/>
          </a:xfrm>
          <a:prstGeom prst="rect">
            <a:avLst/>
          </a:prstGeom>
        </p:spPr>
      </p:pic>
      <p:sp>
        <p:nvSpPr>
          <p:cNvPr id="17" name="Text 11"/>
          <p:cNvSpPr/>
          <p:nvPr>
            <p:custDataLst>
              <p:tags r:id="rId18"/>
            </p:custDataLst>
          </p:nvPr>
        </p:nvSpPr>
        <p:spPr>
          <a:xfrm>
            <a:off x="2866033" y="4810443"/>
            <a:ext cx="1917263" cy="202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Database Connectivity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Text 12"/>
          <p:cNvSpPr/>
          <p:nvPr>
            <p:custDataLst>
              <p:tags r:id="rId19"/>
            </p:custDataLst>
          </p:nvPr>
        </p:nvSpPr>
        <p:spPr>
          <a:xfrm>
            <a:off x="2866033" y="5098455"/>
            <a:ext cx="7860744" cy="2139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Integrate MySQL/SQLite for scalable storage.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Shape 13"/>
          <p:cNvSpPr/>
          <p:nvPr>
            <p:custDataLst>
              <p:tags r:id="rId20"/>
            </p:custDataLst>
          </p:nvPr>
        </p:nvSpPr>
        <p:spPr>
          <a:xfrm>
            <a:off x="2723515" y="5597446"/>
            <a:ext cx="8145780" cy="1357313"/>
          </a:xfrm>
          <a:prstGeom prst="roundRect">
            <a:avLst>
              <a:gd name="adj" fmla="val 1576"/>
            </a:avLst>
          </a:prstGeom>
          <a:solidFill>
            <a:srgbClr val="F2EEEE"/>
          </a:solidFill>
        </p:spPr>
      </p:sp>
      <p:sp>
        <p:nvSpPr>
          <p:cNvPr id="20" name="Shape 14"/>
          <p:cNvSpPr/>
          <p:nvPr>
            <p:custDataLst>
              <p:tags r:id="rId21"/>
            </p:custDataLst>
          </p:nvPr>
        </p:nvSpPr>
        <p:spPr>
          <a:xfrm>
            <a:off x="2866033" y="5739963"/>
            <a:ext cx="427792" cy="427792"/>
          </a:xfrm>
          <a:prstGeom prst="roundRect">
            <a:avLst>
              <a:gd name="adj" fmla="val 21372736"/>
            </a:avLst>
          </a:prstGeom>
          <a:solidFill>
            <a:srgbClr val="2D2E34"/>
          </a:solidFill>
        </p:spPr>
      </p:sp>
      <p:pic>
        <p:nvPicPr>
          <p:cNvPr id="21" name="Image 4" descr="preencoded.png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983667" y="5857597"/>
            <a:ext cx="192524" cy="192524"/>
          </a:xfrm>
          <a:prstGeom prst="rect">
            <a:avLst/>
          </a:prstGeom>
        </p:spPr>
      </p:pic>
      <p:sp>
        <p:nvSpPr>
          <p:cNvPr id="22" name="Text 15"/>
          <p:cNvSpPr/>
          <p:nvPr>
            <p:custDataLst>
              <p:tags r:id="rId24"/>
            </p:custDataLst>
          </p:nvPr>
        </p:nvSpPr>
        <p:spPr>
          <a:xfrm>
            <a:off x="2866033" y="6310273"/>
            <a:ext cx="1620560" cy="202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GUI &amp; Networking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Text 16"/>
          <p:cNvSpPr/>
          <p:nvPr>
            <p:custDataLst>
              <p:tags r:id="rId25"/>
            </p:custDataLst>
          </p:nvPr>
        </p:nvSpPr>
        <p:spPr>
          <a:xfrm>
            <a:off x="2866033" y="6598285"/>
            <a:ext cx="7860744" cy="2139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Develop a graphical interface and enable online transactions.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6128028" y="7235785"/>
            <a:ext cx="178237" cy="1425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121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401" y="3187065"/>
            <a:ext cx="7465219" cy="593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Table of Contents — Overview</a:t>
            </a:r>
            <a:endParaRPr lang="en-US" sz="37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731401" y="4093766"/>
            <a:ext cx="6479262" cy="208955"/>
          </a:xfrm>
          <a:prstGeom prst="roundRect">
            <a:avLst>
              <a:gd name="adj" fmla="val 15002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940356" y="4825365"/>
            <a:ext cx="2374702" cy="2968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Aim &amp; Objective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940356" y="5247561"/>
            <a:ext cx="6061353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Project purpose and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learning goals.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>
            <p:custDataLst>
              <p:tags r:id="rId5"/>
            </p:custDataLst>
          </p:nvPr>
        </p:nvSpPr>
        <p:spPr>
          <a:xfrm>
            <a:off x="7419618" y="4094083"/>
            <a:ext cx="6479381" cy="208955"/>
          </a:xfrm>
          <a:prstGeom prst="roundRect">
            <a:avLst>
              <a:gd name="adj" fmla="val 15002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7628573" y="4511993"/>
            <a:ext cx="2374702" cy="2968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Theory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7628573" y="4934188"/>
            <a:ext cx="6061472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Linked lists and core concepts.</a:t>
            </a:r>
            <a:endParaRPr lang="en-US" sz="16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>
            <p:custDataLst>
              <p:tags r:id="rId8"/>
            </p:custDataLst>
          </p:nvPr>
        </p:nvSpPr>
        <p:spPr>
          <a:xfrm>
            <a:off x="730766" y="5979160"/>
            <a:ext cx="6479262" cy="208955"/>
          </a:xfrm>
          <a:prstGeom prst="roundRect">
            <a:avLst>
              <a:gd name="adj" fmla="val 15002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>
            <p:custDataLst>
              <p:tags r:id="rId9"/>
            </p:custDataLst>
          </p:nvPr>
        </p:nvSpPr>
        <p:spPr>
          <a:xfrm>
            <a:off x="940356" y="6710124"/>
            <a:ext cx="2374702" cy="2968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Methods &amp; Code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>
            <p:custDataLst>
              <p:tags r:id="rId10"/>
            </p:custDataLst>
          </p:nvPr>
        </p:nvSpPr>
        <p:spPr>
          <a:xfrm>
            <a:off x="940356" y="7132320"/>
            <a:ext cx="6061353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Algorithm design, implementation, and sample code.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>
            <p:custDataLst>
              <p:tags r:id="rId11"/>
            </p:custDataLst>
          </p:nvPr>
        </p:nvSpPr>
        <p:spPr>
          <a:xfrm>
            <a:off x="7419618" y="5978843"/>
            <a:ext cx="6479381" cy="208955"/>
          </a:xfrm>
          <a:prstGeom prst="roundRect">
            <a:avLst>
              <a:gd name="adj" fmla="val 15002"/>
            </a:avLst>
          </a:prstGeom>
          <a:solidFill>
            <a:srgbClr val="F2EEEE"/>
          </a:solidFill>
        </p:spPr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7628573" y="6396752"/>
            <a:ext cx="2504242" cy="2968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Results &amp; Outcomes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>
            <p:custDataLst>
              <p:tags r:id="rId13"/>
            </p:custDataLst>
          </p:nvPr>
        </p:nvSpPr>
        <p:spPr>
          <a:xfrm>
            <a:off x="7628573" y="6818947"/>
            <a:ext cx="6061472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Execution summary, learning outcomes, and future work.</a:t>
            </a:r>
            <a:endParaRPr lang="en-US" sz="16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68065" y="2658745"/>
            <a:ext cx="1238885" cy="7010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Aim</a:t>
            </a:r>
            <a:endParaRPr 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3798" y="3910132"/>
            <a:ext cx="7416403" cy="14806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The aim is to design and implement a simple, efficient Banking Management System in C++ to perform creating, displaying, searching, deleting, depositing, and withdrawing from accounts using linked lists for dynamic data handling.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412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4333" y="477679"/>
            <a:ext cx="3948232" cy="4935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Objectives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6094333" y="1492210"/>
            <a:ext cx="7928134" cy="1242179"/>
          </a:xfrm>
          <a:prstGeom prst="roundRect">
            <a:avLst>
              <a:gd name="adj" fmla="val 8834"/>
            </a:avLst>
          </a:prstGeom>
          <a:solidFill>
            <a:srgbClr val="FFFFFF"/>
          </a:solidFill>
        </p:spPr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6094333" y="1469350"/>
            <a:ext cx="7928134" cy="91440"/>
          </a:xfrm>
          <a:prstGeom prst="roundRect">
            <a:avLst>
              <a:gd name="adj" fmla="val 28498"/>
            </a:avLst>
          </a:prstGeom>
          <a:solidFill>
            <a:srgbClr val="2D2E34"/>
          </a:solidFill>
        </p:spPr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9797832" y="1231702"/>
            <a:ext cx="521137" cy="521137"/>
          </a:xfrm>
          <a:prstGeom prst="roundRect">
            <a:avLst>
              <a:gd name="adj" fmla="val 175462"/>
            </a:avLst>
          </a:prstGeom>
          <a:solidFill>
            <a:srgbClr val="2D2E34"/>
          </a:solidFill>
        </p:spPr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9954161" y="1361956"/>
            <a:ext cx="20835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1</a:t>
            </a:r>
            <a:endParaRPr lang="en-US" sz="1600" b="1" dirty="0">
              <a:solidFill>
                <a:srgbClr val="FFFFFF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6290905" y="1926431"/>
            <a:ext cx="2285405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Apply Data Structures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6290905" y="2277308"/>
            <a:ext cx="753498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Use linked lists to manage dynamic customer records.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>
            <p:custDataLst>
              <p:tags r:id="rId8"/>
            </p:custDataLst>
          </p:nvPr>
        </p:nvSpPr>
        <p:spPr>
          <a:xfrm>
            <a:off x="6094333" y="3168610"/>
            <a:ext cx="7928134" cy="1242179"/>
          </a:xfrm>
          <a:prstGeom prst="roundRect">
            <a:avLst>
              <a:gd name="adj" fmla="val 8834"/>
            </a:avLst>
          </a:prstGeom>
          <a:solidFill>
            <a:srgbClr val="FFFFFF"/>
          </a:solidFill>
        </p:spPr>
      </p:sp>
      <p:sp>
        <p:nvSpPr>
          <p:cNvPr id="11" name="Shape 8"/>
          <p:cNvSpPr/>
          <p:nvPr>
            <p:custDataLst>
              <p:tags r:id="rId9"/>
            </p:custDataLst>
          </p:nvPr>
        </p:nvSpPr>
        <p:spPr>
          <a:xfrm>
            <a:off x="6094333" y="3145750"/>
            <a:ext cx="7928134" cy="91440"/>
          </a:xfrm>
          <a:prstGeom prst="roundRect">
            <a:avLst>
              <a:gd name="adj" fmla="val 28498"/>
            </a:avLst>
          </a:prstGeom>
          <a:solidFill>
            <a:srgbClr val="2D2E34"/>
          </a:solidFill>
        </p:spPr>
      </p:sp>
      <p:sp>
        <p:nvSpPr>
          <p:cNvPr id="12" name="Shape 9"/>
          <p:cNvSpPr/>
          <p:nvPr>
            <p:custDataLst>
              <p:tags r:id="rId10"/>
            </p:custDataLst>
          </p:nvPr>
        </p:nvSpPr>
        <p:spPr>
          <a:xfrm>
            <a:off x="9797832" y="2908102"/>
            <a:ext cx="521137" cy="521137"/>
          </a:xfrm>
          <a:prstGeom prst="roundRect">
            <a:avLst>
              <a:gd name="adj" fmla="val 175462"/>
            </a:avLst>
          </a:prstGeom>
          <a:solidFill>
            <a:srgbClr val="2D2E34"/>
          </a:solidFill>
        </p:spPr>
      </p:sp>
      <p:sp>
        <p:nvSpPr>
          <p:cNvPr id="13" name="Text 10"/>
          <p:cNvSpPr/>
          <p:nvPr>
            <p:custDataLst>
              <p:tags r:id="rId11"/>
            </p:custDataLst>
          </p:nvPr>
        </p:nvSpPr>
        <p:spPr>
          <a:xfrm>
            <a:off x="9954161" y="3038356"/>
            <a:ext cx="20835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rgbClr val="FFFFFF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6290905" y="3602831"/>
            <a:ext cx="1989058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Interactive Console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>
            <p:custDataLst>
              <p:tags r:id="rId13"/>
            </p:custDataLst>
          </p:nvPr>
        </p:nvSpPr>
        <p:spPr>
          <a:xfrm>
            <a:off x="6290905" y="3953708"/>
            <a:ext cx="753498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Menu-driven app for add/delete/update operations.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>
            <p:custDataLst>
              <p:tags r:id="rId14"/>
            </p:custDataLst>
          </p:nvPr>
        </p:nvSpPr>
        <p:spPr>
          <a:xfrm>
            <a:off x="6094333" y="4845010"/>
            <a:ext cx="7928134" cy="1242179"/>
          </a:xfrm>
          <a:prstGeom prst="roundRect">
            <a:avLst>
              <a:gd name="adj" fmla="val 8834"/>
            </a:avLst>
          </a:prstGeom>
          <a:solidFill>
            <a:srgbClr val="FFFFFF"/>
          </a:solidFill>
        </p:spPr>
      </p:sp>
      <p:sp>
        <p:nvSpPr>
          <p:cNvPr id="17" name="Shape 14"/>
          <p:cNvSpPr/>
          <p:nvPr>
            <p:custDataLst>
              <p:tags r:id="rId15"/>
            </p:custDataLst>
          </p:nvPr>
        </p:nvSpPr>
        <p:spPr>
          <a:xfrm>
            <a:off x="6094333" y="4822150"/>
            <a:ext cx="7928134" cy="91440"/>
          </a:xfrm>
          <a:prstGeom prst="roundRect">
            <a:avLst>
              <a:gd name="adj" fmla="val 28498"/>
            </a:avLst>
          </a:prstGeom>
          <a:solidFill>
            <a:srgbClr val="2D2E34"/>
          </a:solidFill>
        </p:spPr>
      </p:sp>
      <p:sp>
        <p:nvSpPr>
          <p:cNvPr id="18" name="Shape 15"/>
          <p:cNvSpPr/>
          <p:nvPr>
            <p:custDataLst>
              <p:tags r:id="rId16"/>
            </p:custDataLst>
          </p:nvPr>
        </p:nvSpPr>
        <p:spPr>
          <a:xfrm>
            <a:off x="9797832" y="4584502"/>
            <a:ext cx="521137" cy="521137"/>
          </a:xfrm>
          <a:prstGeom prst="roundRect">
            <a:avLst>
              <a:gd name="adj" fmla="val 175462"/>
            </a:avLst>
          </a:prstGeom>
          <a:solidFill>
            <a:srgbClr val="2D2E34"/>
          </a:solidFill>
        </p:spPr>
      </p:sp>
      <p:sp>
        <p:nvSpPr>
          <p:cNvPr id="19" name="Text 16"/>
          <p:cNvSpPr/>
          <p:nvPr>
            <p:custDataLst>
              <p:tags r:id="rId17"/>
            </p:custDataLst>
          </p:nvPr>
        </p:nvSpPr>
        <p:spPr>
          <a:xfrm>
            <a:off x="9954161" y="4714756"/>
            <a:ext cx="20835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rgbClr val="FFFFFF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Text 17"/>
          <p:cNvSpPr/>
          <p:nvPr>
            <p:custDataLst>
              <p:tags r:id="rId18"/>
            </p:custDataLst>
          </p:nvPr>
        </p:nvSpPr>
        <p:spPr>
          <a:xfrm>
            <a:off x="6290905" y="5279231"/>
            <a:ext cx="2352318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Modular Programming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Text 18"/>
          <p:cNvSpPr/>
          <p:nvPr>
            <p:custDataLst>
              <p:tags r:id="rId19"/>
            </p:custDataLst>
          </p:nvPr>
        </p:nvSpPr>
        <p:spPr>
          <a:xfrm>
            <a:off x="6290905" y="5630108"/>
            <a:ext cx="753498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Separate functions like addAccount(), deleteAccount(), depositMoney().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Shape 19"/>
          <p:cNvSpPr/>
          <p:nvPr>
            <p:custDataLst>
              <p:tags r:id="rId20"/>
            </p:custDataLst>
          </p:nvPr>
        </p:nvSpPr>
        <p:spPr>
          <a:xfrm>
            <a:off x="6094333" y="6521410"/>
            <a:ext cx="7928134" cy="1242179"/>
          </a:xfrm>
          <a:prstGeom prst="roundRect">
            <a:avLst>
              <a:gd name="adj" fmla="val 8834"/>
            </a:avLst>
          </a:prstGeom>
          <a:solidFill>
            <a:srgbClr val="FFFFFF"/>
          </a:solidFill>
        </p:spPr>
      </p:sp>
      <p:sp>
        <p:nvSpPr>
          <p:cNvPr id="23" name="Shape 20"/>
          <p:cNvSpPr/>
          <p:nvPr>
            <p:custDataLst>
              <p:tags r:id="rId21"/>
            </p:custDataLst>
          </p:nvPr>
        </p:nvSpPr>
        <p:spPr>
          <a:xfrm>
            <a:off x="6094333" y="6498550"/>
            <a:ext cx="7928134" cy="91440"/>
          </a:xfrm>
          <a:prstGeom prst="roundRect">
            <a:avLst>
              <a:gd name="adj" fmla="val 28498"/>
            </a:avLst>
          </a:prstGeom>
          <a:solidFill>
            <a:srgbClr val="2D2E34"/>
          </a:solidFill>
        </p:spPr>
      </p:sp>
      <p:sp>
        <p:nvSpPr>
          <p:cNvPr id="24" name="Shape 21"/>
          <p:cNvSpPr/>
          <p:nvPr>
            <p:custDataLst>
              <p:tags r:id="rId22"/>
            </p:custDataLst>
          </p:nvPr>
        </p:nvSpPr>
        <p:spPr>
          <a:xfrm>
            <a:off x="9797832" y="6260902"/>
            <a:ext cx="521137" cy="521137"/>
          </a:xfrm>
          <a:prstGeom prst="roundRect">
            <a:avLst>
              <a:gd name="adj" fmla="val 175462"/>
            </a:avLst>
          </a:prstGeom>
          <a:solidFill>
            <a:srgbClr val="2D2E34"/>
          </a:solidFill>
        </p:spPr>
      </p:sp>
      <p:sp>
        <p:nvSpPr>
          <p:cNvPr id="25" name="Text 22"/>
          <p:cNvSpPr/>
          <p:nvPr>
            <p:custDataLst>
              <p:tags r:id="rId23"/>
            </p:custDataLst>
          </p:nvPr>
        </p:nvSpPr>
        <p:spPr>
          <a:xfrm>
            <a:off x="9954161" y="6391156"/>
            <a:ext cx="20835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rgbClr val="FFFFFF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Text 23"/>
          <p:cNvSpPr/>
          <p:nvPr>
            <p:custDataLst>
              <p:tags r:id="rId24"/>
            </p:custDataLst>
          </p:nvPr>
        </p:nvSpPr>
        <p:spPr>
          <a:xfrm>
            <a:off x="6290905" y="6955631"/>
            <a:ext cx="2294692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Memory Management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Text 24"/>
          <p:cNvSpPr/>
          <p:nvPr>
            <p:custDataLst>
              <p:tags r:id="rId25"/>
            </p:custDataLst>
          </p:nvPr>
        </p:nvSpPr>
        <p:spPr>
          <a:xfrm>
            <a:off x="6290905" y="7306508"/>
            <a:ext cx="7534989" cy="260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Demonstrate allocation and deallocation using pointers.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549837"/>
            <a:ext cx="6411158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Theory — Linked Lists</a:t>
            </a: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2621280"/>
            <a:ext cx="7416403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Linked lists enable dynamic memory allocation and flexible insertion/deletion by representing each account as a node with account details and a pointer to the next node.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50198" y="4256246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Advantages</a:t>
            </a:r>
            <a:endParaRPr lang="en-US" sz="24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198" y="4853702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Dynamic memory allocation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50198" y="5310188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Efficient insertion &amp; deletion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350198" y="5766673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Flexible size management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350198" y="6223159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Better memory utilization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367129" y="4256246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Disadvantages</a:t>
            </a:r>
            <a:endParaRPr lang="en-US" sz="24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67129" y="4853702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Sequential access only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367129" y="5310188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Memory overhead for pointers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367129" y="6136838"/>
            <a:ext cx="34070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Complex reverse traversal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9203" y="1417161"/>
            <a:ext cx="6742152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Application in Banking</a:t>
            </a:r>
            <a:endParaRPr 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>
            <p:custDataLst>
              <p:tags r:id="rId1"/>
            </p:custDataLst>
          </p:nvPr>
        </p:nvSpPr>
        <p:spPr>
          <a:xfrm>
            <a:off x="1033978" y="4020304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Account Storage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>
            <p:custDataLst>
              <p:tags r:id="rId2"/>
            </p:custDataLst>
          </p:nvPr>
        </p:nvSpPr>
        <p:spPr>
          <a:xfrm>
            <a:off x="1033978" y="4518938"/>
            <a:ext cx="4095274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Dynamic handling of accounts and real-time updates for deposits and withdrawals.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>
            <p:custDataLst>
              <p:tags r:id="rId3"/>
            </p:custDataLst>
          </p:nvPr>
        </p:nvSpPr>
        <p:spPr>
          <a:xfrm>
            <a:off x="5437743" y="4020304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Search &amp; Display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>
            <p:custDataLst>
              <p:tags r:id="rId4"/>
            </p:custDataLst>
          </p:nvPr>
        </p:nvSpPr>
        <p:spPr>
          <a:xfrm>
            <a:off x="5437743" y="4518938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Efficient traversal for searching and formatted tabular output.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>
            <p:custDataLst>
              <p:tags r:id="rId5"/>
            </p:custDataLst>
          </p:nvPr>
        </p:nvSpPr>
        <p:spPr>
          <a:xfrm>
            <a:off x="9841508" y="4020304"/>
            <a:ext cx="3261241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Memory Management</a:t>
            </a:r>
            <a:endParaRPr lang="en-US" sz="22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>
            <p:custDataLst>
              <p:tags r:id="rId6"/>
            </p:custDataLst>
          </p:nvPr>
        </p:nvSpPr>
        <p:spPr>
          <a:xfrm>
            <a:off x="9841508" y="4518938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Node deallocation ensures clean resource release on exit.</a:t>
            </a:r>
            <a:endParaRPr lang="en-US" sz="19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48351" y="246698"/>
            <a:ext cx="5596414" cy="3906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Implementation Highlights (Code)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81251" y="1043821"/>
            <a:ext cx="13667899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Core structure and functions used in the system: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12140" y="1250315"/>
            <a:ext cx="13406120" cy="23202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20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20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s</a:t>
            </a: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truct Account {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  int account_number;  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string name;  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double balance;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  string account_type; 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 Account* next;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endParaRPr lang="en-US" sz="20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};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Account* head = NULL;</a:t>
            </a: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endParaRPr lang="en-US" sz="1600" dirty="0">
              <a:solidFill>
                <a:srgbClr val="3D3838"/>
              </a:solidFill>
              <a:highlight>
                <a:srgbClr val="F2F2F2"/>
              </a:highlight>
              <a:latin typeface="Times New Roman" panose="02020603050405020304" pitchFamily="18" charset="0"/>
              <a:ea typeface="Consolas" panose="020B0609020204030204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int accountCounter = 1001</a:t>
            </a:r>
            <a:r>
              <a:rPr lang="en-US" sz="2000" dirty="0">
                <a:solidFill>
                  <a:srgbClr val="3D3838"/>
                </a:solidFill>
                <a:highlight>
                  <a:srgbClr val="F2F2F2"/>
                </a:highlight>
                <a:latin typeface="Times New Roman" panose="02020603050405020304" pitchFamily="18" charset="0"/>
                <a:ea typeface="Consolas" panose="020B0609020204030204" pitchFamily="34" charset="-122"/>
                <a:cs typeface="Times New Roman" panose="02020603050405020304" pitchFamily="18" charset="0"/>
              </a:rPr>
              <a:t>; 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438446" y="4042093"/>
            <a:ext cx="1562695" cy="1953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Key Functions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81251" y="4641056"/>
            <a:ext cx="806648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add</a:t>
            </a: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Account(name, type, initial_deposit)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81251" y="5091589"/>
            <a:ext cx="806648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display</a:t>
            </a: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Accounts()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81251" y="5611971"/>
            <a:ext cx="806648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delete</a:t>
            </a: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Account(account_number)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481251" y="6044724"/>
            <a:ext cx="806648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deposit</a:t>
            </a: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Money(account_number, amount)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481251" y="6511131"/>
            <a:ext cx="806648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withdraw</a:t>
            </a: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Money(account_number, amount)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20300" y="4615180"/>
            <a:ext cx="3485515" cy="3485515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481330" y="6915785"/>
            <a:ext cx="7315200" cy="296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IN" alt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  <a:sym typeface="+mn-ea"/>
              </a:rPr>
              <a:t>Search Account(account_number/Name)</a:t>
            </a:r>
            <a:endParaRPr lang="en-IN" alt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13853" y="400685"/>
            <a:ext cx="5689283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Program Flow &amp; UX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936938" y="2586553"/>
            <a:ext cx="7416403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Menu-driven main loop offers choices: Add, Display, Delete, Deposit, Withdraw, Search, Exit. Input validation, formatted table output (iomanip), and graceful memory cleanup on exit.</a:t>
            </a:r>
            <a:endParaRPr lang="en-US" sz="2000" dirty="0">
              <a:solidFill>
                <a:srgbClr val="3D3838"/>
              </a:solidFill>
              <a:latin typeface="Times New Roman" panose="02020603050405020304" pitchFamily="18" charset="0"/>
              <a:ea typeface="Source Sans 3" panose="020B0303030403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63558" y="3953113"/>
            <a:ext cx="7416403" cy="278296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83881" y="4661985"/>
            <a:ext cx="383086" cy="38308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2342575" y="6070306"/>
            <a:ext cx="1118613" cy="1958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Search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81426" y="4662703"/>
            <a:ext cx="383086" cy="38308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0932817" y="6070306"/>
            <a:ext cx="1118613" cy="1958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Transactions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79330" y="4662703"/>
            <a:ext cx="383086" cy="38308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9530722" y="5972379"/>
            <a:ext cx="1118612" cy="3917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Modify/Remove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77234" y="4662703"/>
            <a:ext cx="383086" cy="383086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8128626" y="6070306"/>
            <a:ext cx="1118613" cy="1958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Display All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67477" y="4662703"/>
            <a:ext cx="383086" cy="383086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6695883" y="6070306"/>
            <a:ext cx="1118612" cy="1958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Add Account</a:t>
            </a:r>
            <a:endParaRPr lang="en-US" sz="2000" b="1" dirty="0">
              <a:solidFill>
                <a:srgbClr val="3D3838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35" y="1589405"/>
            <a:ext cx="5951220" cy="50368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39893" y="1331595"/>
            <a:ext cx="11678603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Results, Learning Outcomes &amp; Evidence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2526506"/>
            <a:ext cx="1290280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anose="020B0303030403020204" pitchFamily="34" charset="-122"/>
                <a:cs typeface="Times New Roman" panose="02020603050405020304" pitchFamily="18" charset="0"/>
              </a:rPr>
              <a:t>The system executes successfully: accounts can be added, modified, searched, deleted, and transactions processed dynamically. Students gained practical skills in linked lists, pointers, modular design, algorithming, and debugging.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3645" y="3579495"/>
            <a:ext cx="8014970" cy="41713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" y="3511550"/>
            <a:ext cx="6038850" cy="42354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10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11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12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13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4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5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6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7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8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19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20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1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2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3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4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5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6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7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8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29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30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1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2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3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4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5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6.xml><?xml version="1.0" encoding="utf-8"?>
<p:tagLst xmlns:p="http://schemas.openxmlformats.org/presentationml/2006/main">
  <p:tag name="KSO_WM_DIAGRAM_VIRTUALLY_FRAME" val="{&quot;height&quot;:514.3218110236221,&quot;left&quot;:479.8687401574804,&quot;top&quot;:96.9844094488189,&quot;width&quot;:624.2625196850393}"/>
</p:tagLst>
</file>

<file path=ppt/tags/tag37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38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39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4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40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41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42.xml><?xml version="1.0" encoding="utf-8"?>
<p:tagLst xmlns:p="http://schemas.openxmlformats.org/presentationml/2006/main">
  <p:tag name="KSO_WM_DIAGRAM_VIRTUALLY_FRAME" val="{&quot;height&quot;:247.55314960629926,&quot;left&quot;:81.41559055118111,&quot;top&quot;:316.55937007874013,&quot;width&quot;:1015.9688188976377}"/>
</p:tagLst>
</file>

<file path=ppt/tags/tag43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4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5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6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7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8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49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50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1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2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3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4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5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6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7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8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59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6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60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61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62.xml><?xml version="1.0" encoding="utf-8"?>
<p:tagLst xmlns:p="http://schemas.openxmlformats.org/presentationml/2006/main">
  <p:tag name="KSO_WM_DIAGRAM_VIRTUALLY_FRAME" val="{&quot;height&quot;:461.16566929133853,&quot;left&quot;:214.45,&quot;top&quot;:86.4531496062992,&quot;width&quot;:652.6}"/>
</p:tagLst>
</file>

<file path=ppt/tags/tag7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8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ags/tag9.xml><?xml version="1.0" encoding="utf-8"?>
<p:tagLst xmlns:p="http://schemas.openxmlformats.org/presentationml/2006/main">
  <p:tag name="KSO_WM_DIAGRAM_VIRTUALLY_FRAME" val="{&quot;height&quot;:263.93125984251975,&quot;left&quot;:57.54062992125987,&quot;top&quot;:322.34377952755904,&quot;width&quot;:1036.8687401574803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3047</Words>
  <Application>WPS Presentation</Application>
  <PresentationFormat>On-screen Show (16:9)</PresentationFormat>
  <Paragraphs>182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3" baseType="lpstr">
      <vt:lpstr>Arial</vt:lpstr>
      <vt:lpstr>SimSun</vt:lpstr>
      <vt:lpstr>Wingdings</vt:lpstr>
      <vt:lpstr>Montserrat Bold</vt:lpstr>
      <vt:lpstr>Segoe Print</vt:lpstr>
      <vt:lpstr>Montserrat Bold</vt:lpstr>
      <vt:lpstr>Montserrat Bold</vt:lpstr>
      <vt:lpstr>Source Sans 3</vt:lpstr>
      <vt:lpstr>Source Sans 3</vt:lpstr>
      <vt:lpstr>Source Sans 3</vt:lpstr>
      <vt:lpstr>Consolas</vt:lpstr>
      <vt:lpstr>Consolas</vt:lpstr>
      <vt:lpstr>Consolas</vt:lpstr>
      <vt:lpstr>Calibri</vt:lpstr>
      <vt:lpstr>Microsoft YaHei</vt:lpstr>
      <vt:lpstr>Arial Unicode MS</vt:lpstr>
      <vt:lpstr>MingLiU-ExtB</vt:lpstr>
      <vt:lpstr>Times New Roman</vt:lpstr>
      <vt:lpstr>King</vt:lpstr>
      <vt:lpstr>Karla</vt:lpstr>
      <vt:lpstr>Calibri Light</vt:lpstr>
      <vt:lpstr>Microsoft New Tai Lue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ffest</cp:lastModifiedBy>
  <cp:revision>3</cp:revision>
  <dcterms:created xsi:type="dcterms:W3CDTF">2025-11-03T18:45:00Z</dcterms:created>
  <dcterms:modified xsi:type="dcterms:W3CDTF">2025-11-03T19:09:37Z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F65EECB1582D431BB43820E94724B68D_12</vt:lpwstr>
  </property>
  <property fmtid="{D5CDD505-2E9C-101B-9397-08002B2CF9AE}" pid="3" name="KSOProductBuildVer">
    <vt:lpwstr>2057-12.2.0.23149</vt:lpwstr>
  </property>
</Properties>
</file>